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109" r:id="rId6"/>
    <p:sldId id="3110" r:id="rId7"/>
    <p:sldId id="3111" r:id="rId8"/>
    <p:sldId id="3112" r:id="rId9"/>
    <p:sldId id="2986" r:id="rId10"/>
    <p:sldId id="3064" r:id="rId11"/>
    <p:sldId id="2981" r:id="rId12"/>
    <p:sldId id="3115" r:id="rId13"/>
    <p:sldId id="3116" r:id="rId14"/>
    <p:sldId id="3117" r:id="rId15"/>
    <p:sldId id="3118" r:id="rId16"/>
    <p:sldId id="3120" r:id="rId17"/>
    <p:sldId id="3121" r:id="rId18"/>
    <p:sldId id="3122" r:id="rId19"/>
    <p:sldId id="3123" r:id="rId20"/>
    <p:sldId id="3124" r:id="rId21"/>
    <p:sldId id="3125" r:id="rId22"/>
    <p:sldId id="3126" r:id="rId23"/>
    <p:sldId id="3127" r:id="rId24"/>
    <p:sldId id="3128" r:id="rId25"/>
    <p:sldId id="3129" r:id="rId26"/>
    <p:sldId id="3130" r:id="rId27"/>
    <p:sldId id="3131" r:id="rId28"/>
    <p:sldId id="3132" r:id="rId29"/>
    <p:sldId id="3134" r:id="rId30"/>
    <p:sldId id="3135" r:id="rId31"/>
    <p:sldId id="3133" r:id="rId32"/>
    <p:sldId id="3136" r:id="rId33"/>
    <p:sldId id="3137" r:id="rId34"/>
    <p:sldId id="3138" r:id="rId35"/>
    <p:sldId id="3113" r:id="rId36"/>
    <p:sldId id="3140" r:id="rId37"/>
    <p:sldId id="3141" r:id="rId38"/>
    <p:sldId id="3142" r:id="rId39"/>
    <p:sldId id="3143" r:id="rId40"/>
    <p:sldId id="3144" r:id="rId41"/>
    <p:sldId id="3145" r:id="rId42"/>
    <p:sldId id="3146" r:id="rId43"/>
    <p:sldId id="3147" r:id="rId44"/>
    <p:sldId id="3148" r:id="rId45"/>
    <p:sldId id="3149" r:id="rId46"/>
    <p:sldId id="3150" r:id="rId47"/>
    <p:sldId id="3151" r:id="rId48"/>
    <p:sldId id="3152" r:id="rId49"/>
    <p:sldId id="3153" r:id="rId50"/>
    <p:sldId id="3154" r:id="rId51"/>
    <p:sldId id="3155" r:id="rId52"/>
    <p:sldId id="3156" r:id="rId53"/>
    <p:sldId id="3157" r:id="rId54"/>
    <p:sldId id="3158" r:id="rId55"/>
    <p:sldId id="3159" r:id="rId56"/>
    <p:sldId id="3160" r:id="rId57"/>
    <p:sldId id="3161" r:id="rId58"/>
    <p:sldId id="3162" r:id="rId59"/>
    <p:sldId id="3139" r:id="rId60"/>
    <p:sldId id="3163" r:id="rId61"/>
    <p:sldId id="2829" r:id="rId62"/>
    <p:sldId id="31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117"/>
    <a:srgbClr val="1F1F1F"/>
    <a:srgbClr val="FFFFFF"/>
    <a:srgbClr val="1168A1"/>
    <a:srgbClr val="1366A0"/>
    <a:srgbClr val="000000"/>
    <a:srgbClr val="13669E"/>
    <a:srgbClr val="0F1C2A"/>
    <a:srgbClr val="0F1C29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64D19-1505-737F-E112-E3F1AEDBC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92319B5-5361-6E18-0272-7437DC32A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8983FF-14AA-5C9D-C49C-55F60DA4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E5CAC2-CA4C-6DE7-ABA0-1F1FDEC1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40BA17-AFF2-582B-F2C0-8BE51F65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0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7728F-03B6-6FB9-1720-8AE36052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77B952A-9FFE-898E-8963-FC37F1DD6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1837D5-77ED-BCD1-D37D-908A51D7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BE90D9-8436-2D6C-B0B1-88E21B2D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76BD13-7CEB-67B9-AB1E-1DEF9B4D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5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A579393-F4C0-C653-3A4B-68C556163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2A820D-76D4-0ABB-503B-BC16C4ECB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ED3FCE-D10E-9484-5A1B-86849075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95C4B5-300B-2FC4-7DDB-A860E372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D651C4-2A14-AA8E-8B89-3848C70D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6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BDF6-1214-E3C5-8229-D63414E6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7B4508-9942-E64E-A2FF-D517F939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BB6376-EC09-D549-0913-8441048E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AFDEF1-7386-F595-E54A-42F18E70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4D7A91-86C8-76C9-0909-3EAE0FCD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4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E710F-0CA7-7E59-C631-BEBA6FFB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950A4E-085E-6CE9-84F6-2A7631CB2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72AC77-658F-C753-66F3-05974BBC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755FC7-0DD8-EFCE-1EE9-91741131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367027-E91E-DAB5-6E7B-45BF3170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F1DBB-6D35-C0B5-5BB7-20E0B806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8E8DE0-F1B0-8B67-DDD2-FEAB4379D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61E9B24-4975-4A3B-EFB6-EFA7E24A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2033A02-5280-B868-C1AF-1F6BDA16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6070AED-382E-AD5F-84A1-DCEE59DE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DB5C0F6-5F1D-4BC2-3AFF-183D3249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ABCAD-D1B0-0EE8-6244-1327DF5A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CDF362-5308-8621-9873-435982D2D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7F18CC-4645-595D-640B-6223892C0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4471AD3-A0C0-1219-C4B3-D251F14E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4019DAD-00EF-1A7B-83C0-42F86E63E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C30AA72-2981-7A2F-056E-48FF897A0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0F8B9F-2F79-FEEF-F172-E60F6B8B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D352682-4230-E342-39D2-084F2524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3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975A-B233-703F-7724-C5DF9801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CE77081-809F-18FE-8B5D-B5EF5894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A9389F-ED09-6D18-6B80-292BBA15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E79986-16B9-3686-0B95-D4E31D6C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7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8F4946F-05A4-7D84-4E39-676343CE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CF0928E-A767-0153-231A-012B7374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3C5988-D2DE-A026-3863-AE0F17A2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643E6-A6B8-1856-4D4D-E07727CF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8570C6-2E72-7D99-C699-3DBFDDF8A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89F799-6FCC-6E97-D7F5-AB58B4259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5EC6589-17DD-C6FF-1ED3-E506B323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A08F3A3-1952-3B28-8364-EDCD85A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499E4B-CC80-9408-3E39-82ADD3FC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82E22-41BB-F04C-04B9-EC9E8E31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08492F-EAE3-68E6-2727-E8879D617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CA33A9-04BA-8BC9-C8D7-CCCE39EF7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A6FB0-CE48-F347-65DD-A044A84D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64532A2-D988-51B5-D0BF-542AA865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CA04F3-3E9A-8C66-7E5C-2B2A49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4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9AAF3CD-23EE-75DE-CD74-FAD942B9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5FB223-1F91-233B-5A82-1B2C6F15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984DFC8-0486-5229-E366-D4F1761B0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E8482-EDB6-44D7-9472-CD71C2272A2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A1DAB5-E926-DAA8-7588-ECF09C531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33ACA3-DD8E-66BC-B278-3145A6CC5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1E58-F95F-48AB-923E-B687D711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CAG22/" TargetMode="External"/><Relationship Id="rId2" Type="http://schemas.openxmlformats.org/officeDocument/2006/relationships/hyperlink" Target="https://developer.hashicorp.com/terraform/instal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w3.org/TR/WCAG22/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linkedin.com/in/rocodem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linkedin.com/in/rocodem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0500"/>
            <a:ext cx="12192000" cy="176282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3669E"/>
                </a:solidFill>
              </a:rPr>
              <a:t>From code to cloud</a:t>
            </a:r>
            <a:br>
              <a:rPr lang="en-GB" dirty="0">
                <a:solidFill>
                  <a:srgbClr val="13669E"/>
                </a:solidFill>
              </a:rPr>
            </a:br>
            <a:r>
              <a:rPr lang="en-GB" sz="4000" dirty="0">
                <a:solidFill>
                  <a:srgbClr val="0A1543"/>
                </a:solidFill>
              </a:rPr>
              <a:t>automating frontend deployments with Terraform</a:t>
            </a:r>
            <a:endParaRPr lang="en-NL" sz="4400" dirty="0">
              <a:solidFill>
                <a:srgbClr val="0A154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676"/>
            <a:ext cx="12192000" cy="1906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FA75F-FF86-FF2E-C5B8-751BE4675C6F}"/>
              </a:ext>
            </a:extLst>
          </p:cNvPr>
          <p:cNvSpPr/>
          <p:nvPr/>
        </p:nvSpPr>
        <p:spPr>
          <a:xfrm>
            <a:off x="10384221" y="4903075"/>
            <a:ext cx="1644868" cy="160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Write configuration files in HCL to describe your infrastructure: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A server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A database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Communication between them</a:t>
            </a:r>
          </a:p>
          <a:p>
            <a:pPr algn="l">
              <a:lnSpc>
                <a:spcPct val="150000"/>
              </a:lnSpc>
            </a:pPr>
            <a:r>
              <a:rPr lang="en-GB" sz="2800" dirty="0"/>
              <a:t>Terraform builds and manages these resources for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How does it work?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4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The Terraform workflow typically involves three steps: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Code / Init</a:t>
            </a:r>
            <a:r>
              <a:rPr lang="en-GB" sz="2800" dirty="0"/>
              <a:t>: Initialize terraform.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Plan</a:t>
            </a:r>
            <a:r>
              <a:rPr lang="en-GB" sz="2800" dirty="0"/>
              <a:t>: Preview the changes Terraform will make.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Apply</a:t>
            </a:r>
            <a:r>
              <a:rPr lang="en-GB" sz="2800" dirty="0"/>
              <a:t>: Execute the plan to provision your infrastructure.</a:t>
            </a: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The developer process</a:t>
            </a:r>
          </a:p>
        </p:txBody>
      </p:sp>
    </p:spTree>
    <p:extLst>
      <p:ext uri="{BB962C8B-B14F-4D97-AF65-F5344CB8AC3E}">
        <p14:creationId xmlns:p14="http://schemas.microsoft.com/office/powerpoint/2010/main" val="236412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The developer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94733-2DEE-5EEB-2E5E-FDCA39813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7212"/>
            <a:ext cx="12192000" cy="60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808080"/>
                </a:highlight>
              </a:rPr>
              <a:t>  </a:t>
            </a: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</a:t>
            </a:r>
            <a:r>
              <a:rPr lang="en-US" sz="2800" dirty="0" err="1">
                <a:solidFill>
                  <a:schemeClr val="bg1"/>
                </a:solidFill>
                <a:highlight>
                  <a:srgbClr val="808080"/>
                </a:highlight>
              </a:rPr>
              <a:t>init</a:t>
            </a:r>
            <a:endParaRPr lang="en-US" sz="2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highlight>
                  <a:srgbClr val="808080"/>
                </a:highlight>
              </a:rPr>
              <a:t>  </a:t>
            </a: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plan -out=</a:t>
            </a:r>
            <a:r>
              <a:rPr lang="en-GB" sz="2800" dirty="0" err="1">
                <a:solidFill>
                  <a:schemeClr val="bg1"/>
                </a:solidFill>
                <a:highlight>
                  <a:srgbClr val="808080"/>
                </a:highlight>
              </a:rPr>
              <a:t>plan.tfplan</a:t>
            </a:r>
            <a:endParaRPr lang="en-US" sz="28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808080"/>
                </a:highlight>
              </a:rPr>
              <a:t>  </a:t>
            </a: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apply "</a:t>
            </a:r>
            <a:r>
              <a:rPr lang="en-US" sz="2800" dirty="0" err="1">
                <a:solidFill>
                  <a:schemeClr val="bg1"/>
                </a:solidFill>
                <a:highlight>
                  <a:srgbClr val="808080"/>
                </a:highlight>
              </a:rPr>
              <a:t>plan.tfplan</a:t>
            </a: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</a:rPr>
              <a:t>"</a:t>
            </a:r>
            <a:br>
              <a:rPr lang="en-US" dirty="0">
                <a:solidFill>
                  <a:srgbClr val="0563C1"/>
                </a:solidFill>
                <a:highlight>
                  <a:srgbClr val="80808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>
              <a:highlight>
                <a:srgbClr val="80808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Terraform commands</a:t>
            </a:r>
          </a:p>
        </p:txBody>
      </p:sp>
    </p:spTree>
    <p:extLst>
      <p:ext uri="{BB962C8B-B14F-4D97-AF65-F5344CB8AC3E}">
        <p14:creationId xmlns:p14="http://schemas.microsoft.com/office/powerpoint/2010/main" val="231295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Run Terraform locally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39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b="1" dirty="0"/>
              <a:t>Download the Terraform Executable</a:t>
            </a:r>
            <a:br>
              <a:rPr lang="en-GB" sz="2800" dirty="0"/>
            </a:br>
            <a:r>
              <a:rPr lang="en-GB" sz="2800" dirty="0"/>
              <a:t>You can download the Terraform binary from:</a:t>
            </a:r>
            <a:br>
              <a:rPr lang="en-GB" sz="2800" dirty="0"/>
            </a:br>
            <a:r>
              <a:rPr lang="en-GB" sz="2800" dirty="0">
                <a:hlinkClick r:id="rId2"/>
              </a:rPr>
              <a:t>https://developer.hashicorp.com/terraform/install</a:t>
            </a:r>
            <a:b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Getting Started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322374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32500" lnSpcReduction="20000"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8000" b="1" dirty="0"/>
              <a:t>Unzip the Package</a:t>
            </a:r>
            <a:br>
              <a:rPr lang="en-GB" sz="8000" dirty="0"/>
            </a:br>
            <a:r>
              <a:rPr lang="en-GB" sz="8000" dirty="0"/>
              <a:t>Extract the downloaded file.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8000" b="1" dirty="0"/>
              <a:t>Place the Executable</a:t>
            </a:r>
            <a:br>
              <a:rPr lang="en-GB" sz="8000" dirty="0"/>
            </a:br>
            <a:r>
              <a:rPr lang="en-GB" sz="8000" dirty="0"/>
              <a:t>Move terraform.exe to a dedicated folder on your disk.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8000" b="1" dirty="0"/>
              <a:t>Remember the Path</a:t>
            </a:r>
            <a:br>
              <a:rPr lang="en-GB" sz="8000" dirty="0"/>
            </a:br>
            <a:r>
              <a:rPr lang="en-GB" sz="8000" dirty="0"/>
              <a:t>Save the folder path — you'll need it for the next steps.</a:t>
            </a:r>
          </a:p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Setup Terraform</a:t>
            </a:r>
          </a:p>
        </p:txBody>
      </p:sp>
    </p:spTree>
    <p:extLst>
      <p:ext uri="{BB962C8B-B14F-4D97-AF65-F5344CB8AC3E}">
        <p14:creationId xmlns:p14="http://schemas.microsoft.com/office/powerpoint/2010/main" val="57544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Navigate to System Settings</a:t>
            </a:r>
          </a:p>
          <a:p>
            <a:pPr algn="l">
              <a:lnSpc>
                <a:spcPct val="150000"/>
              </a:lnSpc>
            </a:pPr>
            <a:r>
              <a:rPr lang="en-GB" sz="2800" dirty="0"/>
              <a:t>Go to System → Advanced System Settings → Environment Variables.</a:t>
            </a: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Configure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14065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The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E6739-9045-03EF-0E70-40BDBDC1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54843"/>
            <a:ext cx="10922000" cy="55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5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To ensure Terraform is installed correctly, run the following command in your terminal.</a:t>
            </a: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Verify the installation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D1626-8879-B6A7-CDEC-8DF244161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75" y="3851209"/>
            <a:ext cx="6033605" cy="17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0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Agenda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5EDBF4-82C9-06B2-0738-45F5345A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6324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Create a Folder</a:t>
            </a:r>
            <a:br>
              <a:rPr lang="en-GB" sz="2800" dirty="0"/>
            </a:br>
            <a:r>
              <a:rPr lang="en-GB" sz="2800" dirty="0"/>
              <a:t>On your system, create a new folder for your Terraform project.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2800" b="1" dirty="0"/>
              <a:t>Create the Main File</a:t>
            </a:r>
            <a:br>
              <a:rPr lang="en-GB" sz="2800" dirty="0"/>
            </a:br>
            <a:r>
              <a:rPr lang="en-GB" sz="2800" dirty="0"/>
              <a:t>Inside the folder, create a file named main.tf.</a:t>
            </a:r>
          </a:p>
          <a:p>
            <a:pPr algn="l">
              <a:lnSpc>
                <a:spcPct val="150000"/>
              </a:lnSpc>
            </a:pP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</p:spTree>
    <p:extLst>
      <p:ext uri="{BB962C8B-B14F-4D97-AF65-F5344CB8AC3E}">
        <p14:creationId xmlns:p14="http://schemas.microsoft.com/office/powerpoint/2010/main" val="27023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altLang="en-US" sz="2800" dirty="0"/>
              <a:t>Begin by configuring the provider in the main.tf file. For example, to use Azure we can use </a:t>
            </a:r>
            <a:r>
              <a:rPr lang="en-US" altLang="en-US" sz="2800" dirty="0" err="1"/>
              <a:t>hashicorp</a:t>
            </a:r>
            <a:r>
              <a:rPr lang="en-US" altLang="en-US" sz="2800" dirty="0"/>
              <a:t>/</a:t>
            </a:r>
            <a:r>
              <a:rPr lang="en-US" altLang="en-US" sz="2800" dirty="0" err="1"/>
              <a:t>azurerm</a:t>
            </a:r>
            <a:r>
              <a:rPr lang="en-US" altLang="en-US" sz="2800" dirty="0"/>
              <a:t> </a:t>
            </a:r>
          </a:p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CABBC-0DEB-DF6B-3F41-D828D2EB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8" y="3498272"/>
            <a:ext cx="7455334" cy="31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1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Next we will set up a provider for </a:t>
            </a:r>
            <a:r>
              <a:rPr lang="en-GB" sz="2800" dirty="0" err="1"/>
              <a:t>azurerm</a:t>
            </a:r>
            <a:r>
              <a:rPr lang="en-GB" sz="2800" dirty="0"/>
              <a:t>.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96136-8886-B89F-8AD1-0F7129447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69" y="3015437"/>
            <a:ext cx="10333759" cy="311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13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Now that the provider is set up, we can define the code to create a resource group in Azure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77554-7E9C-0D4C-DD2C-5A0BA01BA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45" y="3735769"/>
            <a:ext cx="9905009" cy="20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4000" dirty="0"/>
              <a:t>Run the following commands to initialize and plan your Terraform setup: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4000" dirty="0">
                <a:highlight>
                  <a:srgbClr val="808080"/>
                </a:highlight>
              </a:rPr>
              <a:t>  </a:t>
            </a:r>
            <a:r>
              <a:rPr lang="en-GB" sz="4000" dirty="0">
                <a:solidFill>
                  <a:schemeClr val="bg1"/>
                </a:solidFill>
                <a:highlight>
                  <a:srgbClr val="808080"/>
                </a:highlight>
              </a:rPr>
              <a:t>terraform </a:t>
            </a:r>
            <a:r>
              <a:rPr lang="en-GB" sz="4000" dirty="0" err="1">
                <a:solidFill>
                  <a:schemeClr val="bg1"/>
                </a:solidFill>
                <a:highlight>
                  <a:srgbClr val="808080"/>
                </a:highlight>
              </a:rPr>
              <a:t>init</a:t>
            </a:r>
            <a:endParaRPr lang="en-GB" sz="4000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4000" dirty="0">
                <a:highlight>
                  <a:srgbClr val="808080"/>
                </a:highlight>
              </a:rPr>
              <a:t>  </a:t>
            </a:r>
            <a:r>
              <a:rPr lang="en-GB" sz="4000" dirty="0">
                <a:solidFill>
                  <a:schemeClr val="bg1"/>
                </a:solidFill>
                <a:highlight>
                  <a:srgbClr val="808080"/>
                </a:highlight>
              </a:rPr>
              <a:t>terraform plan --out=</a:t>
            </a:r>
            <a:r>
              <a:rPr lang="en-GB" sz="4000" dirty="0" err="1">
                <a:solidFill>
                  <a:schemeClr val="bg1"/>
                </a:solidFill>
                <a:highlight>
                  <a:srgbClr val="808080"/>
                </a:highlight>
              </a:rPr>
              <a:t>plan.tfplan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</p:spTree>
    <p:extLst>
      <p:ext uri="{BB962C8B-B14F-4D97-AF65-F5344CB8AC3E}">
        <p14:creationId xmlns:p14="http://schemas.microsoft.com/office/powerpoint/2010/main" val="20896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You will see the current changes for terraform. If the changes look correct, proceed with applying the plan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24E1F-ABBF-68B5-683F-0FD9C3CAB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7889"/>
            <a:ext cx="12192000" cy="28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89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You can apply the plan by running:</a:t>
            </a:r>
          </a:p>
          <a:p>
            <a:pPr algn="l">
              <a:lnSpc>
                <a:spcPct val="150000"/>
              </a:lnSpc>
            </a:pPr>
            <a:r>
              <a:rPr lang="en-GB" sz="2800" dirty="0">
                <a:highlight>
                  <a:srgbClr val="808080"/>
                </a:highlight>
              </a:rPr>
              <a:t> </a:t>
            </a: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apply "</a:t>
            </a:r>
            <a:r>
              <a:rPr lang="en-GB" sz="2800" dirty="0" err="1">
                <a:solidFill>
                  <a:schemeClr val="bg1"/>
                </a:solidFill>
                <a:highlight>
                  <a:srgbClr val="808080"/>
                </a:highlight>
              </a:rPr>
              <a:t>plan.tfplan</a:t>
            </a: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"</a:t>
            </a:r>
            <a:br>
              <a:rPr lang="en-GB" sz="2800" dirty="0">
                <a:solidFill>
                  <a:schemeClr val="bg1"/>
                </a:solidFill>
              </a:rPr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2C5E2-7D67-A5C0-4100-F58602A02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5336"/>
            <a:ext cx="12192000" cy="12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3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Let’s apply the plan by running: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02198-BA88-47E4-FD9C-B2134E3BE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038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8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Resources in most cloud providers incur costs. It’s important to know that Terraform can also destroy resources when they are no longer needed.</a:t>
            </a:r>
          </a:p>
          <a:p>
            <a:pPr algn="l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highlight>
                  <a:srgbClr val="808080"/>
                </a:highlight>
              </a:rPr>
              <a:t>Terraform destroy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</p:spTree>
    <p:extLst>
      <p:ext uri="{BB962C8B-B14F-4D97-AF65-F5344CB8AC3E}">
        <p14:creationId xmlns:p14="http://schemas.microsoft.com/office/powerpoint/2010/main" val="2323830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63BEA-A43C-AFFA-28EE-8EB3869F8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" y="2028997"/>
            <a:ext cx="12183999" cy="43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1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Agenda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DBC0F-20A9-AC6F-B3C5-0A88D970F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37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If everything works correctly, the resource group will be deleted from Azure, as shown below: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 infrastructure is successfully cleaned up.</a:t>
            </a: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3D393-0743-58B1-14DF-68A86FD05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8665"/>
            <a:ext cx="12192000" cy="8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If you refresh the page you will now see: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Run Terraform locally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ADBC5-C8BF-D2B5-56D1-91ED26C3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80" y="2730542"/>
            <a:ext cx="7205272" cy="40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92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Professional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1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Now that we have a clear understanding of how Terraform works, let’s look at a more professional architecture.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Professional Terraform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29725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A54AB-F871-0CCA-039B-E5E7B0A0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39" y="0"/>
            <a:ext cx="4550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2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66670-9110-AB11-99A4-D0C5ED12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9" y="261495"/>
            <a:ext cx="731622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80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72D4E-F0D4-4405-759D-0389612D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79" y="2085787"/>
            <a:ext cx="656364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66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9AF7C-CC6B-E62D-B369-7A50BE38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321" y="0"/>
            <a:ext cx="910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01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8E60-DEC3-1D53-811D-166B2AE4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36" y="2104840"/>
            <a:ext cx="771632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6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4F09D-C8EA-81C7-69C6-1991B9F4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27" y="0"/>
            <a:ext cx="935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5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Agenda</a:t>
            </a:r>
            <a:endParaRPr lang="en-NL" sz="3200" dirty="0">
              <a:solidFill>
                <a:srgbClr val="13669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1A8BE-000A-829F-A16D-4A0D88AB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2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E4D1-6A34-D366-F165-A9D3170E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3949"/>
            <a:ext cx="12192000" cy="2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17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3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8600" dirty="0"/>
              <a:t>With the terraform configuration out of the way we can create our infrastructure whenever we deem to. All we need to do is:</a:t>
            </a:r>
          </a:p>
          <a:p>
            <a:pPr algn="l">
              <a:lnSpc>
                <a:spcPct val="150000"/>
              </a:lnSpc>
            </a:pPr>
            <a:endParaRPr lang="en-GB" sz="8600" dirty="0"/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8600" dirty="0"/>
              <a:t>terraform plan -out=</a:t>
            </a:r>
            <a:r>
              <a:rPr lang="en-GB" sz="8600" dirty="0" err="1"/>
              <a:t>plan.tfplan</a:t>
            </a:r>
            <a:endParaRPr lang="en-US" sz="8600" dirty="0"/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8600" dirty="0"/>
              <a:t>terraform apply "</a:t>
            </a:r>
            <a:r>
              <a:rPr lang="en-US" sz="8600" dirty="0" err="1"/>
              <a:t>plan.tfplan</a:t>
            </a:r>
            <a:r>
              <a:rPr lang="en-US" sz="8600" dirty="0"/>
              <a:t>"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Professional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74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4500" dirty="0"/>
              <a:t>Let’s connect CI/CD to trigger Terraform </a:t>
            </a:r>
            <a:r>
              <a:rPr lang="en-GB" sz="4500" dirty="0" err="1"/>
              <a:t>everytime</a:t>
            </a:r>
            <a:r>
              <a:rPr lang="en-GB" sz="4500" dirty="0"/>
              <a:t> a commit or pull request is done.</a:t>
            </a:r>
          </a:p>
          <a:p>
            <a:pPr algn="l">
              <a:lnSpc>
                <a:spcPct val="150000"/>
              </a:lnSpc>
            </a:pP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Connecting to CI/CD</a:t>
            </a:r>
          </a:p>
        </p:txBody>
      </p:sp>
    </p:spTree>
    <p:extLst>
      <p:ext uri="{BB962C8B-B14F-4D97-AF65-F5344CB8AC3E}">
        <p14:creationId xmlns:p14="http://schemas.microsoft.com/office/powerpoint/2010/main" val="3192295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3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7000" dirty="0"/>
              <a:t>We need to do the following steps: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Checkout repo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Install terraform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Log into Azure Container Registry.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Plan and apply Terraform.</a:t>
            </a:r>
            <a:br>
              <a:rPr lang="en-GB" sz="70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Terraform CI/CD</a:t>
            </a:r>
          </a:p>
        </p:txBody>
      </p:sp>
    </p:spTree>
    <p:extLst>
      <p:ext uri="{BB962C8B-B14F-4D97-AF65-F5344CB8AC3E}">
        <p14:creationId xmlns:p14="http://schemas.microsoft.com/office/powerpoint/2010/main" val="392099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ABCC3-0B2D-821D-42FE-C19BE1A1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1" y="371048"/>
            <a:ext cx="6106377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76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42FCF-A30D-2EE6-A4F8-B479F12E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7837"/>
            <a:ext cx="12192000" cy="16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19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D8FA5-CE91-F363-3AE8-FF389CD6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17" y="1719024"/>
            <a:ext cx="530616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03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/>
          </a:bodyPr>
          <a:lstStyle/>
          <a:p>
            <a:pPr algn="l">
              <a:lnSpc>
                <a:spcPct val="150000"/>
              </a:lnSpc>
            </a:pPr>
            <a:r>
              <a:rPr lang="en-GB" sz="3000" dirty="0"/>
              <a:t>When terraform has completed we can run the React CI/CD pipeline.</a:t>
            </a:r>
            <a:br>
              <a:rPr lang="en-GB" sz="70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React CI/CD</a:t>
            </a:r>
          </a:p>
        </p:txBody>
      </p:sp>
    </p:spTree>
    <p:extLst>
      <p:ext uri="{BB962C8B-B14F-4D97-AF65-F5344CB8AC3E}">
        <p14:creationId xmlns:p14="http://schemas.microsoft.com/office/powerpoint/2010/main" val="345240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11200" dirty="0"/>
              <a:t>For React we use the following steps: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Run pipeline when Terraform has finished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Checkout repo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Install packages and run production build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Log into Azure Key vault and Azure Container Registry.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11200" dirty="0"/>
              <a:t>Build and push the docker container.</a:t>
            </a:r>
            <a:br>
              <a:rPr lang="en-GB" sz="70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React CI/CD</a:t>
            </a:r>
          </a:p>
        </p:txBody>
      </p:sp>
    </p:spTree>
    <p:extLst>
      <p:ext uri="{BB962C8B-B14F-4D97-AF65-F5344CB8AC3E}">
        <p14:creationId xmlns:p14="http://schemas.microsoft.com/office/powerpoint/2010/main" val="31439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FF521-8D6B-29EF-3153-5F5ACDB4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470" y="2071498"/>
            <a:ext cx="436305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3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Today, we’ll uncover strategies to simplify complexity and achieve consistent, fully automated deployment of your entire application infrastructure and application.</a:t>
            </a: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Streamline Your Deployments: Full Automation in Focus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17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429F-9195-9349-9C93-A72C8720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628" y="866417"/>
            <a:ext cx="497274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19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6953-3ABD-CB5C-EF24-B6397A29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368"/>
            <a:ext cx="12192000" cy="3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3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E0C35-BF5D-9A80-E7CC-219B2B38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0745"/>
            <a:ext cx="12192000" cy="36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04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GB" sz="2800"/>
            </a:br>
            <a:b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B26C6-D19A-B9A5-D96B-8D2B417D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5110"/>
            <a:ext cx="12192000" cy="28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3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CBFBEFE-6516-E6D5-A990-8E7E72D41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421FC-4146-1769-F74D-615637ED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5638"/>
            <a:ext cx="12192000" cy="54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03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CBFBEFE-6516-E6D5-A990-8E7E72D41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C67387-460B-E9C7-86BE-A629B1A7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075" y="-37825"/>
            <a:ext cx="12630150" cy="69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86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Summary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9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3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GB" sz="7000" dirty="0"/>
              <a:t>Some last pointers before we part: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Terraform supports multiple files to organize code.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Terraform supports variables and for loops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GB" sz="7000" dirty="0"/>
              <a:t>By utilizing Docker, Kubernetes and Terraform, you are truly platform independent.</a:t>
            </a:r>
            <a:br>
              <a:rPr lang="en-GB" sz="70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Tips &amp; Tricks</a:t>
            </a:r>
          </a:p>
        </p:txBody>
      </p:sp>
    </p:spTree>
    <p:extLst>
      <p:ext uri="{BB962C8B-B14F-4D97-AF65-F5344CB8AC3E}">
        <p14:creationId xmlns:p14="http://schemas.microsoft.com/office/powerpoint/2010/main" val="12385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0641"/>
            <a:ext cx="9144000" cy="876718"/>
          </a:xfrm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rgbClr val="13669E"/>
                </a:solidFill>
              </a:rPr>
              <a:t>Thank</a:t>
            </a:r>
            <a:r>
              <a:rPr lang="nl-NL" dirty="0">
                <a:solidFill>
                  <a:srgbClr val="13669E"/>
                </a:solidFill>
              </a:rPr>
              <a:t> </a:t>
            </a:r>
            <a:r>
              <a:rPr lang="nl-NL" dirty="0" err="1">
                <a:solidFill>
                  <a:srgbClr val="13669E"/>
                </a:solidFill>
              </a:rPr>
              <a:t>you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7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03C2C9-110B-390A-CD2F-D02DB8D2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31" y="5752278"/>
            <a:ext cx="10515600" cy="185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300" kern="1200" dirty="0"/>
            </a:br>
            <a:br>
              <a:rPr lang="en-US" sz="1300" kern="1200" dirty="0"/>
            </a:br>
            <a:r>
              <a:rPr lang="en-US" sz="2800" b="1" kern="1200" dirty="0">
                <a:latin typeface="+mj-lt"/>
                <a:ea typeface="+mj-ea"/>
                <a:cs typeface="+mj-cs"/>
              </a:rPr>
              <a:t>Rodney Wormsbecher @ Ordina a Sopra Steria Company </a:t>
            </a:r>
            <a:endParaRPr lang="en-US" sz="2800" b="1" kern="1200" dirty="0">
              <a:latin typeface="+mj-lt"/>
              <a:cs typeface="Calibri Light"/>
            </a:endParaRPr>
          </a:p>
          <a:p>
            <a:pPr algn="ctr"/>
            <a: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 </a:t>
            </a:r>
            <a:b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  <a:hlinkClick r:id="rId2"/>
              </a:rPr>
              <a:t>https://www.linkedin.com/in/rocodemy</a:t>
            </a:r>
            <a:b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endParaRPr lang="en-US" sz="2700" kern="1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04718-12DF-0FDF-D943-708932C9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4" name="Picture 3" descr="A person standing at a podium with a computer&#10;&#10;Description automatically generated">
            <a:extLst>
              <a:ext uri="{FF2B5EF4-FFF2-40B4-BE49-F238E27FC236}">
                <a16:creationId xmlns:a16="http://schemas.microsoft.com/office/drawing/2014/main" id="{474D90F3-9CDB-208B-31A3-31E6BAF2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4" y="1286940"/>
            <a:ext cx="3545536" cy="354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09A91-973D-DDA5-7F6E-A49B0BDDF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86" y="1286940"/>
            <a:ext cx="3729308" cy="36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What’s Terraform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Run Terraform locally.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Professional architecture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Tips and tricks</a:t>
            </a: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Agenda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7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03C2C9-110B-390A-CD2F-D02DB8D2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31" y="5752278"/>
            <a:ext cx="10515600" cy="185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300" kern="1200" dirty="0"/>
            </a:br>
            <a:br>
              <a:rPr lang="en-US" sz="1300" kern="1200" dirty="0"/>
            </a:br>
            <a:r>
              <a:rPr lang="en-US" sz="2800" b="1" kern="1200" dirty="0">
                <a:latin typeface="+mj-lt"/>
                <a:ea typeface="+mj-ea"/>
                <a:cs typeface="+mj-cs"/>
              </a:rPr>
              <a:t>Rodney Wormsbecher @ Ordina a Sopra Steria Company </a:t>
            </a:r>
            <a:endParaRPr lang="en-US" sz="2800" b="1" kern="1200" dirty="0">
              <a:latin typeface="+mj-lt"/>
              <a:cs typeface="Calibri Light"/>
            </a:endParaRPr>
          </a:p>
          <a:p>
            <a:pPr algn="ctr"/>
            <a: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 </a:t>
            </a:r>
            <a:b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  <a:hlinkClick r:id="rId2"/>
              </a:rPr>
              <a:t>https://www.linkedin.com/in/rocodemy</a:t>
            </a:r>
            <a:br>
              <a:rPr lang="nl-NL" sz="27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endParaRPr lang="en-US" sz="2700" kern="1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04718-12DF-0FDF-D943-708932C9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4" name="Picture 3" descr="A person standing at a podium with a computer&#10;&#10;Description automatically generated">
            <a:extLst>
              <a:ext uri="{FF2B5EF4-FFF2-40B4-BE49-F238E27FC236}">
                <a16:creationId xmlns:a16="http://schemas.microsoft.com/office/drawing/2014/main" id="{474D90F3-9CDB-208B-31A3-31E6BAF2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4" y="1286940"/>
            <a:ext cx="3545536" cy="3545536"/>
          </a:xfrm>
          <a:prstGeom prst="rect">
            <a:avLst/>
          </a:prstGeom>
        </p:spPr>
      </p:pic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79A66F-79C4-3A49-5E55-67ADCB5B1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740" y="1024539"/>
            <a:ext cx="3998795" cy="39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5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3669E"/>
                </a:solidFill>
              </a:rPr>
              <a:t>What’s terraform?</a:t>
            </a:r>
            <a:endParaRPr lang="en-NL" dirty="0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2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800" dirty="0"/>
              <a:t>Terraform is a tool that simplifies the management and setup of infrastructure, such as servers, databases, and networks, required for your applications to run. Think of it as a blueprint for efficiently creating and maintaining cloud resources.</a:t>
            </a:r>
            <a:br>
              <a:rPr lang="en-US" sz="3600" dirty="0"/>
            </a:br>
            <a:endParaRPr lang="en-US" sz="3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13669E"/>
                </a:solidFill>
              </a:rPr>
              <a:t>What is Terraform?</a:t>
            </a:r>
            <a:endParaRPr lang="en-NL" sz="3200" dirty="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0553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eaff117-54c1-4f70-8da1-673f4c0dcf1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6A8BDDEB8856419685E153C75DB462" ma:contentTypeVersion="15" ma:contentTypeDescription="Een nieuw document maken." ma:contentTypeScope="" ma:versionID="5ef8c928816134568ae2afe57a33ee7a">
  <xsd:schema xmlns:xsd="http://www.w3.org/2001/XMLSchema" xmlns:xs="http://www.w3.org/2001/XMLSchema" xmlns:p="http://schemas.microsoft.com/office/2006/metadata/properties" xmlns:ns3="58aa8f7e-a0f0-4d5b-9139-e45f04de6023" xmlns:ns4="aeaff117-54c1-4f70-8da1-673f4c0dcf16" targetNamespace="http://schemas.microsoft.com/office/2006/metadata/properties" ma:root="true" ma:fieldsID="faee33c76e3b3bbd9a8cb16daf8ba4ae" ns3:_="" ns4:_="">
    <xsd:import namespace="58aa8f7e-a0f0-4d5b-9139-e45f04de6023"/>
    <xsd:import namespace="aeaff117-54c1-4f70-8da1-673f4c0dcf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aa8f7e-a0f0-4d5b-9139-e45f04de60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ff117-54c1-4f70-8da1-673f4c0dcf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8500B5-65C1-4EA4-9384-1247485BA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7E0B51-F3B7-4A1D-8643-8BDF3CCC677E}">
  <ds:schemaRefs>
    <ds:schemaRef ds:uri="http://purl.org/dc/dcmitype/"/>
    <ds:schemaRef ds:uri="http://schemas.openxmlformats.org/package/2006/metadata/core-properties"/>
    <ds:schemaRef ds:uri="http://purl.org/dc/elements/1.1/"/>
    <ds:schemaRef ds:uri="aeaff117-54c1-4f70-8da1-673f4c0dcf16"/>
    <ds:schemaRef ds:uri="http://schemas.microsoft.com/office/2006/metadata/properties"/>
    <ds:schemaRef ds:uri="http://schemas.microsoft.com/office/2006/documentManagement/types"/>
    <ds:schemaRef ds:uri="http://purl.org/dc/terms/"/>
    <ds:schemaRef ds:uri="58aa8f7e-a0f0-4d5b-9139-e45f04de6023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432E90-C7F3-463A-B725-C313CA3537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aa8f7e-a0f0-4d5b-9139-e45f04de6023"/>
    <ds:schemaRef ds:uri="aeaff117-54c1-4f70-8da1-673f4c0dcf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13211</TotalTime>
  <Words>1037</Words>
  <Application>Microsoft Office PowerPoint</Application>
  <PresentationFormat>Widescreen</PresentationFormat>
  <Paragraphs>131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Kantoorthema</vt:lpstr>
      <vt:lpstr>From code to cloud automating frontend deployments with Terraform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Rodney Wormsbecher @ Ordina a Sopra Steria Company    https://www.linkedin.com/in/rocodemy </vt:lpstr>
      <vt:lpstr>What’s terraform?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Terraform locally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Professional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Thank you</vt:lpstr>
      <vt:lpstr>  Rodney Wormsbecher @ Ordina a Sopra Steria Company    https://www.linkedin.com/in/rocodemy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story of UI libraries Architecture and workflow</dc:title>
  <dc:creator>Rodney Wormsbecher</dc:creator>
  <cp:lastModifiedBy>Wormsbecher, Rodney</cp:lastModifiedBy>
  <cp:revision>37</cp:revision>
  <dcterms:created xsi:type="dcterms:W3CDTF">2023-09-01T21:40:50Z</dcterms:created>
  <dcterms:modified xsi:type="dcterms:W3CDTF">2024-11-28T12:40:47Z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0x0101001F6A8BDDEB8856419685E153C75DB462</vt:lpwstr>
  </property>
</Properties>
</file>